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1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8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8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6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3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8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7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2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4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90EF-4228-4957-BDBE-52DED7AB7E90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8009-F44A-423A-B2D1-96B6BAFE7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6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943" y="290074"/>
            <a:ext cx="5468113" cy="62778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76457" y="757646"/>
            <a:ext cx="1645920" cy="5486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ĐM thượng vị dưới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727372" y="1306286"/>
            <a:ext cx="1345475" cy="1031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020594" y="2338251"/>
            <a:ext cx="1802675" cy="705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Dây chằng rốn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28263" y="4008951"/>
            <a:ext cx="1802675" cy="705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Dây chằng treo bang quang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609806" y="2586446"/>
            <a:ext cx="1436915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518366" y="2717074"/>
            <a:ext cx="1293221" cy="1214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808" y="3580204"/>
            <a:ext cx="2746405" cy="298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9006" y="1619794"/>
            <a:ext cx="22598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3 cấu trúc này chia vùng bẹn làm 3 hố</a:t>
            </a:r>
          </a:p>
          <a:p>
            <a:pPr marL="285750" indent="-285750">
              <a:buFontTx/>
              <a:buChar char="-"/>
            </a:pPr>
            <a:r>
              <a:rPr lang="en-US" smtClean="0">
                <a:solidFill>
                  <a:srgbClr val="FF0000"/>
                </a:solidFill>
              </a:rPr>
              <a:t>hố bẹn ngoài </a:t>
            </a:r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 TVB gián tiếp</a:t>
            </a:r>
          </a:p>
          <a:p>
            <a:pPr marL="285750" indent="-285750">
              <a:buFontTx/>
              <a:buChar char="-"/>
            </a:pPr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Hố bẹn giữa  TVB trực tiếp</a:t>
            </a:r>
          </a:p>
          <a:p>
            <a:pPr marL="285750" indent="-285750">
              <a:buFontTx/>
              <a:buChar char="-"/>
            </a:pPr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Hố bẹn trong  hố trên bàng quang có cơ thẳng bụng che nên không có TV bẹn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30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06" y="702860"/>
            <a:ext cx="5942963" cy="55411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69726" y="434993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thành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0960" y="5068389"/>
            <a:ext cx="26738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TV bẹn, cổ túi ở lỗ bẹn sâu</a:t>
            </a:r>
          </a:p>
          <a:p>
            <a:r>
              <a:rPr lang="en-US" smtClean="0">
                <a:solidFill>
                  <a:srgbClr val="FF0000"/>
                </a:solidFill>
              </a:rPr>
              <a:t>TV đùi, cổ túi ở lỗ cơ lược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33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80" y="323607"/>
            <a:ext cx="5984946" cy="57632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5749" y="1084217"/>
            <a:ext cx="538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Tv trượt: cổ túi chứa Pm và tạng thoát vị </a:t>
            </a:r>
            <a:r>
              <a:rPr lang="en-US" smtClean="0">
                <a:sym typeface="Wingdings" panose="05000000000000000000" pitchFamily="2" charset="2"/>
              </a:rPr>
              <a:t> phải biết vì bình thường khi vô thì cứ kéo cổ thoát vị cắt. Nếu Tv trượt mình cũng làm như vậy thì sẽ thủng tặng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30093" y="3435531"/>
            <a:ext cx="656190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Chỉ có Thành tự do đối diện mạc treo chui qua lỗ thoát vị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TV Richer là TV đùi, vì lỗ đùi nhỏ nên trên lâm sàng thường mình sẽ thất dưới nếp bẹn có 1 u nhỏ như hạch, BN đau nhiều vùng đùi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90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83" y="727043"/>
            <a:ext cx="5987399" cy="60653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44492" y="3056709"/>
            <a:ext cx="578684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TS gia đìnhĐây là YTNC hàng đầu vì TVB thì liên quan đến cấu trúc GP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1897" y="4506686"/>
            <a:ext cx="585936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Nạo hết mỡ vùng lỗ bịt </a:t>
            </a:r>
            <a:r>
              <a:rPr lang="en-US" smtClean="0">
                <a:sym typeface="Wingdings" panose="05000000000000000000" pitchFamily="2" charset="2"/>
              </a:rPr>
              <a:t> mấy lỗ này bự ra dễ TV</a:t>
            </a:r>
          </a:p>
          <a:p>
            <a:r>
              <a:rPr lang="en-US" smtClean="0">
                <a:sym typeface="Wingdings" panose="05000000000000000000" pitchFamily="2" charset="2"/>
              </a:rPr>
              <a:t>Thêm nữa là có thể tổn thương thần kinh gây thiếu máu nuôi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5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Triệu chứng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0236"/>
          <a:stretch/>
        </p:blipFill>
        <p:spPr>
          <a:xfrm>
            <a:off x="5288029" y="1093059"/>
            <a:ext cx="4296189" cy="230328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726" y="1690688"/>
            <a:ext cx="4073280" cy="4275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029" y="3837357"/>
            <a:ext cx="4430738" cy="2558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11589" y="4807131"/>
            <a:ext cx="35561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Ko xuống bẹn nên ít khả năng nghẹt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7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82834" y="348941"/>
            <a:ext cx="5590904" cy="6509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4017" y="3866605"/>
            <a:ext cx="203562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TV đùi thường ấn không xẹp vì lỗ đùi nhỏ nó thường đẩy lớp mở tiền PM chui ra tạo như khối u mỡ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Khám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z="2800" smtClean="0">
                <a:sym typeface="Wingdings" panose="05000000000000000000" pitchFamily="2" charset="2"/>
              </a:rPr>
              <a:t>2 nghiệm pháp đều phải ấn xẹp rồi mới khám</a:t>
            </a:r>
            <a:endParaRPr lang="en-US" sz="280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314" y="1690688"/>
            <a:ext cx="3673539" cy="409615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94206" y="1690688"/>
            <a:ext cx="3820456" cy="4096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56617" y="1894114"/>
            <a:ext cx="33353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TVB ở nam thì bắt buồn phải khám bẹn bìu</a:t>
            </a:r>
          </a:p>
          <a:p>
            <a:r>
              <a:rPr lang="en-US" smtClean="0">
                <a:solidFill>
                  <a:srgbClr val="FF0000"/>
                </a:solidFill>
              </a:rPr>
              <a:t>Xem tinh hoàn còn không và có teo không</a:t>
            </a:r>
          </a:p>
          <a:p>
            <a:pPr marL="342900" indent="-342900">
              <a:buAutoNum type="arabicPeriod"/>
            </a:pPr>
            <a:r>
              <a:rPr lang="en-US" smtClean="0">
                <a:solidFill>
                  <a:srgbClr val="FF0000"/>
                </a:solidFill>
              </a:rPr>
              <a:t>nếu không thấy tinh hoàn thì có thể khối mình khám đc là tinh hoàn lạc chổ</a:t>
            </a:r>
          </a:p>
          <a:p>
            <a:pPr marL="342900" indent="-342900">
              <a:buAutoNum type="arabicPeriod"/>
            </a:pPr>
            <a:r>
              <a:rPr lang="en-US" smtClean="0">
                <a:solidFill>
                  <a:srgbClr val="FF0000"/>
                </a:solidFill>
              </a:rPr>
              <a:t>Nếu tinh hoàn teo có thể do khối thoát vị to quá chèn vào mạch máu nuôi tinh hoàn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93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Chẩn đoán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074" y="1463639"/>
            <a:ext cx="4830778" cy="52807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90858" y="2286000"/>
            <a:ext cx="3500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Đi mổ thì trong hồ sơ phải có HAH chứng tỏ có thoát vị dù cả thoát vị nghẹt đi chăng nữa cũng cần phải làm </a:t>
            </a:r>
            <a:r>
              <a:rPr lang="en-US" i="1" smtClean="0">
                <a:solidFill>
                  <a:srgbClr val="FF0000"/>
                </a:solidFill>
              </a:rPr>
              <a:t>siêu âm vùng bẹn bìu</a:t>
            </a:r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79177" y="2899953"/>
            <a:ext cx="1188720" cy="586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4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16" y="513656"/>
            <a:ext cx="5220429" cy="60396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25989" y="2168434"/>
            <a:ext cx="3331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CT chỉ dùng khi khám LS và siêu âm không thể chẩn đoán</a:t>
            </a:r>
          </a:p>
          <a:p>
            <a:r>
              <a:rPr lang="en-US" smtClean="0">
                <a:solidFill>
                  <a:srgbClr val="FF0000"/>
                </a:solidFill>
              </a:rPr>
              <a:t>Nhạy và đặc hiệu của MRI và CT như nhau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3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549" y="404390"/>
            <a:ext cx="5210902" cy="6049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34994" y="2116183"/>
            <a:ext cx="2730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Lỗ bẹn nông xung quanh là cân cơ chéo bụng ngoài</a:t>
            </a:r>
          </a:p>
          <a:p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 TVB GT chui qua lỗ này hay bị nghẹt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71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smtClean="0"/>
              <a:t>Thành bụng có 6 mặt:</a:t>
            </a:r>
          </a:p>
          <a:p>
            <a:pPr marL="0" indent="0">
              <a:buNone/>
            </a:pPr>
            <a:r>
              <a:rPr lang="en-US" sz="2400" smtClean="0"/>
              <a:t>Phía trước: Thành bụng trước</a:t>
            </a:r>
          </a:p>
          <a:p>
            <a:pPr marL="0" indent="0">
              <a:buNone/>
            </a:pPr>
            <a:r>
              <a:rPr lang="en-US" sz="2400" smtClean="0"/>
              <a:t>Phía sau: lưng</a:t>
            </a:r>
          </a:p>
          <a:p>
            <a:pPr marL="0" indent="0">
              <a:buNone/>
            </a:pPr>
            <a:r>
              <a:rPr lang="en-US" sz="2400" smtClean="0"/>
              <a:t>Phía trên: cơ hoành</a:t>
            </a:r>
          </a:p>
          <a:p>
            <a:pPr marL="0" indent="0">
              <a:buNone/>
            </a:pPr>
            <a:r>
              <a:rPr lang="en-US" sz="2400" smtClean="0"/>
              <a:t>Phía dưới: đáy chậu</a:t>
            </a:r>
          </a:p>
          <a:p>
            <a:pPr marL="0" indent="0">
              <a:buNone/>
            </a:pPr>
            <a:r>
              <a:rPr lang="en-US" sz="2400" smtClean="0"/>
              <a:t>2 bên: hông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smtClean="0">
                <a:sym typeface="Wingdings" panose="05000000000000000000" pitchFamily="2" charset="2"/>
              </a:rPr>
              <a:t>Thoát vị có thể xảy ra ở tất cả vị trí của Thành bụng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smtClean="0">
                <a:sym typeface="Wingdings" panose="05000000000000000000" pitchFamily="2" charset="2"/>
              </a:rPr>
              <a:t>¾ là thoát vị bẹn đùi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smtClean="0">
                <a:sym typeface="Wingdings" panose="05000000000000000000" pitchFamily="2" charset="2"/>
              </a:rPr>
              <a:t>¼ là các thoát vị còn lại</a:t>
            </a:r>
            <a:endParaRPr lang="en-US" sz="240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38499" y="2018512"/>
            <a:ext cx="3956369" cy="38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1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8" y="375811"/>
            <a:ext cx="5182323" cy="6106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776549"/>
            <a:ext cx="3331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FF0000"/>
                </a:solidFill>
              </a:rPr>
              <a:t>Hồi xưa người ta hay có quan niệm là 6h tình từ lúc đau</a:t>
            </a:r>
          </a:p>
          <a:p>
            <a:r>
              <a:rPr lang="en-US" smtClean="0">
                <a:solidFill>
                  <a:srgbClr val="FF0000"/>
                </a:solidFill>
              </a:rPr>
              <a:t>	&lt;6h</a:t>
            </a:r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 tỉ lệ nghẹt hiếm</a:t>
            </a:r>
          </a:p>
          <a:p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	&gt;6h  tỉ lệ nghẹt cao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Tuy nhiên bây giờ khác tỉ lệ nghẹt phụ thuộc nhiều vô mức độ nghẹt hơn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5223" y="4062548"/>
            <a:ext cx="22429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TV qua lỗ ống dẫn lưu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Chẩn đoán phân biệt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063" y="1494744"/>
            <a:ext cx="5712663" cy="506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7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8628" y="365125"/>
            <a:ext cx="4365171" cy="1325563"/>
          </a:xfrm>
        </p:spPr>
        <p:txBody>
          <a:bodyPr/>
          <a:lstStyle/>
          <a:p>
            <a:r>
              <a:rPr lang="en-US" smtClean="0"/>
              <a:t>Phân loại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88" y="519102"/>
            <a:ext cx="5512229" cy="5793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81" y="2105923"/>
            <a:ext cx="4636221" cy="43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80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140" y="1520870"/>
            <a:ext cx="4693379" cy="5056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2116183"/>
            <a:ext cx="605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Nếu thoát vị thì nguy cơ nghẹt khi để đó không mổ chỉ có 0.3%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98126" y="4219303"/>
            <a:ext cx="58674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DC tròn đi trong ống bẹn khi mang thai nó sẽ bụ lên </a:t>
            </a:r>
            <a:r>
              <a:rPr lang="en-US" smtClean="0">
                <a:sym typeface="Wingdings" panose="05000000000000000000" pitchFamily="2" charset="2"/>
              </a:rPr>
              <a:t> giới hạn lại thoát vị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86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Điều trị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3507" y="911497"/>
            <a:ext cx="5064986" cy="5512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5806" y="1463039"/>
            <a:ext cx="2856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Nói chứng mô tự thân chỉ dùn trong TH đặc biệt là TV nghẹt có cắt nối ruột hoăc nhiễm trùng gần đây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Chứ lựa chọn hang đầu vẫn là đặt mảnh ghép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58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136" y="728903"/>
            <a:ext cx="5254249" cy="5671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5851" y="1397725"/>
            <a:ext cx="51337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FF0000"/>
                </a:solidFill>
              </a:rPr>
              <a:t>Mổ ngã trước tái phát rồi, giờ đi lại ngã trước có thể tổn thương tinh hoàn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FF0000"/>
                </a:solidFill>
              </a:rPr>
              <a:t>Mổ ngã sau rồi giờ đi lại ngã sau dính rất nhiều</a:t>
            </a:r>
          </a:p>
          <a:p>
            <a:endParaRPr lang="en-US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mtClean="0">
                <a:solidFill>
                  <a:srgbClr val="FF0000"/>
                </a:solidFill>
              </a:rPr>
              <a:t>TV nghẹt tốt nhất là PT ngã sau</a:t>
            </a:r>
          </a:p>
          <a:p>
            <a:endParaRPr lang="en-US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smtClean="0">
                <a:solidFill>
                  <a:srgbClr val="0070C0"/>
                </a:solidFill>
              </a:rPr>
              <a:t>TV đùi cũng đi ngã sau để thấy tặng chui qua lỗ đùi để kéo nó vô rồi khâu lỗ đùi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0983" y="4297680"/>
            <a:ext cx="550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Mổ xong có thể làm nặng lại bình thường chứ không phải hạn chế làm nặng trong vòng 6 tháng như sách cũ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38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566" y="613506"/>
            <a:ext cx="6404814" cy="5904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5384" y="1306286"/>
            <a:ext cx="4702628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Đối với trẻ em, mổ thoát vị vô mình chỉ cột ông phúc tinh mạc chứ </a:t>
            </a:r>
            <a:r>
              <a:rPr lang="en-US" b="1" smtClean="0"/>
              <a:t>không khâu tái tạo </a:t>
            </a:r>
            <a:r>
              <a:rPr lang="en-US" smtClean="0"/>
              <a:t>vì nó còn phát triển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TV nghẹt nên mổ ngã sau. </a:t>
            </a:r>
          </a:p>
          <a:p>
            <a:r>
              <a:rPr lang="en-US"/>
              <a:t>	</a:t>
            </a:r>
            <a:r>
              <a:rPr lang="en-US" smtClean="0"/>
              <a:t>Nếu vô mà cắt ruột </a:t>
            </a:r>
            <a:r>
              <a:rPr lang="en-US" smtClean="0">
                <a:sym typeface="Wingdings" panose="05000000000000000000" pitchFamily="2" charset="2"/>
              </a:rPr>
              <a:t> dùng mô tự 	thân</a:t>
            </a:r>
          </a:p>
          <a:p>
            <a:r>
              <a:rPr lang="en-US">
                <a:sym typeface="Wingdings" panose="05000000000000000000" pitchFamily="2" charset="2"/>
              </a:rPr>
              <a:t>	</a:t>
            </a:r>
            <a:r>
              <a:rPr lang="en-US" smtClean="0">
                <a:sym typeface="Wingdings" panose="05000000000000000000" pitchFamily="2" charset="2"/>
              </a:rPr>
              <a:t>Không cắt ruột  dùng mảnh ghép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ym typeface="Wingdings" panose="05000000000000000000" pitchFamily="2" charset="2"/>
              </a:rPr>
              <a:t>TV bẹn 2 bên  PTNS khác với quan niệm trước dây là mổ 2 lần cách nhau 1w (vì sợ tổn thương tinh hoàn)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ym typeface="Wingdings" panose="05000000000000000000" pitchFamily="2" charset="2"/>
              </a:rPr>
              <a:t>TV đùi là không có chờ, mổ luôn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94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610" y="365125"/>
            <a:ext cx="4992189" cy="1325563"/>
          </a:xfrm>
        </p:spPr>
        <p:txBody>
          <a:bodyPr/>
          <a:lstStyle/>
          <a:p>
            <a:r>
              <a:rPr lang="en-US" smtClean="0"/>
              <a:t>PP Bassini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3163" y="958317"/>
            <a:ext cx="5266928" cy="56123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TV bẹn trực tiếp thì mình khâu vùi vô trong</a:t>
            </a:r>
          </a:p>
          <a:p>
            <a:r>
              <a:rPr lang="en-US" smtClean="0">
                <a:solidFill>
                  <a:srgbClr val="FF0000"/>
                </a:solidFill>
              </a:rPr>
              <a:t>TV bẹn gián tiếp: thắt sát lỗ bẹn sâu </a:t>
            </a:r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 cắt tái tạo</a:t>
            </a:r>
            <a:endParaRPr lang="en-US" smtClean="0">
              <a:solidFill>
                <a:srgbClr val="FF0000"/>
              </a:solidFill>
            </a:endParaRPr>
          </a:p>
          <a:p>
            <a:r>
              <a:rPr lang="en-US" smtClean="0">
                <a:solidFill>
                  <a:srgbClr val="FF0000"/>
                </a:solidFill>
              </a:rPr>
              <a:t>Bassini: Lấy bờ dưới cơ chéo trong khâu vô dây chằng bẹn, tạo lỗ bẹn sâu mới</a:t>
            </a:r>
          </a:p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71554" y="1573491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1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/>
          <a:lstStyle/>
          <a:p>
            <a:r>
              <a:rPr lang="en-US" smtClean="0"/>
              <a:t>PP Macvay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6016" y="587829"/>
            <a:ext cx="4917022" cy="558913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Khác với bassini ở chổ có sẽ mổ thêm mạc ngang sau đó may vào  dây chằng lược. Tiếp đến</a:t>
            </a:r>
          </a:p>
          <a:p>
            <a:pPr marL="0" indent="0">
              <a:buNone/>
            </a:pP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Khâu bờ dưới cơ chéo trong với dây chăng lượt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47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/>
          <a:lstStyle/>
          <a:p>
            <a:r>
              <a:rPr lang="en-US" smtClean="0"/>
              <a:t>PP Lichtenstein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8749" y="649968"/>
            <a:ext cx="5296158" cy="581614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Phẫu tích giống Bassini sau đó đặt mảnh ghép vô</a:t>
            </a:r>
          </a:p>
          <a:p>
            <a:pPr marL="0" indent="0">
              <a:buNone/>
            </a:pPr>
            <a:r>
              <a:rPr lang="en-US" smtClean="0"/>
              <a:t>Bờ trên khâu với bờ dưới cơ chéo bụng trong</a:t>
            </a:r>
          </a:p>
          <a:p>
            <a:pPr marL="0" indent="0">
              <a:buNone/>
            </a:pPr>
            <a:r>
              <a:rPr lang="en-US" smtClean="0"/>
              <a:t>Bờ dưới khâu vào dây chằng bẹn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5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920" y="1843968"/>
            <a:ext cx="5135879" cy="43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79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/>
          <a:lstStyle/>
          <a:p>
            <a:r>
              <a:rPr lang="en-US" smtClean="0"/>
              <a:t>PP Rives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875" y="509452"/>
            <a:ext cx="5364459" cy="52394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Rạch da đường giữa bụng dưới rốn, nhưng chỉ phẫu tích đến khoang tiền phúc mạc</a:t>
            </a:r>
          </a:p>
          <a:p>
            <a:r>
              <a:rPr lang="en-US" smtClean="0"/>
              <a:t>Sau đó, đặt mảnh ghép che lỗ cơ lược lại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9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599" cy="1325563"/>
          </a:xfrm>
        </p:spPr>
        <p:txBody>
          <a:bodyPr/>
          <a:lstStyle/>
          <a:p>
            <a:r>
              <a:rPr lang="en-US" smtClean="0"/>
              <a:t>PP TEP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4836" y="587829"/>
            <a:ext cx="4921713" cy="534094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PP mổ ngoài phúc mạc</a:t>
            </a:r>
          </a:p>
          <a:p>
            <a:pPr marL="0" indent="0">
              <a:buNone/>
            </a:pPr>
            <a:r>
              <a:rPr lang="en-US" smtClean="0">
                <a:sym typeface="Wingdings" panose="05000000000000000000" pitchFamily="2" charset="2"/>
              </a:rPr>
              <a:t> thường ko tổn thương tạng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72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/>
          <a:lstStyle/>
          <a:p>
            <a:r>
              <a:rPr lang="en-US" smtClean="0"/>
              <a:t>PP TAPP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749" y="365125"/>
            <a:ext cx="4894253" cy="577006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Xuyên cơ bụng sau đó cắt phúc mạc để đi vào khoang tiền phúc mạc </a:t>
            </a:r>
            <a:r>
              <a:rPr lang="en-US" smtClean="0">
                <a:sym typeface="Wingdings" panose="05000000000000000000" pitchFamily="2" charset="2"/>
              </a:rPr>
              <a:t> đặt mảnh ghép rồi khâu cố định</a:t>
            </a:r>
          </a:p>
          <a:p>
            <a:r>
              <a:rPr lang="en-US" smtClean="0">
                <a:sym typeface="Wingdings" panose="05000000000000000000" pitchFamily="2" charset="2"/>
              </a:rPr>
              <a:t>TAPP hay TEP đều hiệu quả như nhau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0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044" y="622958"/>
            <a:ext cx="5191361" cy="596859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553097" y="2481943"/>
            <a:ext cx="1645920" cy="3004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67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0542" y="189789"/>
            <a:ext cx="6153823" cy="64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7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Xuất độ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7297" y="1432149"/>
            <a:ext cx="4132994" cy="355105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7555" y="1411152"/>
            <a:ext cx="4650377" cy="40394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5171085"/>
            <a:ext cx="57193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rgbClr val="FF0000"/>
                </a:solidFill>
              </a:rPr>
              <a:t>Ở nữ thoát vị đùi gặp nhiều hơn nam vì cấu trúc giải phẫu của lỗ đùi rộng hơn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rgbClr val="FF0000"/>
                </a:solidFill>
              </a:rPr>
              <a:t>Tuy nhiên ở nữ TV bẹn &gt; TV đùi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rgbClr val="FF0000"/>
                </a:solidFill>
              </a:rPr>
              <a:t>Biến chứng TV đùi nghẹt 20-30% (</a:t>
            </a:r>
            <a:r>
              <a:rPr lang="en-US" sz="2000" i="1" smtClean="0">
                <a:solidFill>
                  <a:srgbClr val="FF0000"/>
                </a:solidFill>
              </a:rPr>
              <a:t>đây là tỉ lệ nghẹt ở những BN bị thoát vị đùi)</a:t>
            </a:r>
            <a:endParaRPr lang="en-US" sz="2000" i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8372" y="4010297"/>
            <a:ext cx="3931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Dựa vào tần suất bệnh thì TVB nghẹt vẫn thường gặp hơn TV đùi nghẹt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2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Vùng bẹn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77386" y="1652768"/>
            <a:ext cx="4176414" cy="46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704" y="207418"/>
            <a:ext cx="6309526" cy="66505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0971" y="5878286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</a:rPr>
              <a:t>Lổ bẹn nông</a:t>
            </a:r>
            <a:endParaRPr lang="en-US" sz="200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2704833" y="5995852"/>
            <a:ext cx="809076" cy="82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62994" y="472875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Cơ chéo ngoài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11189" y="5878286"/>
            <a:ext cx="1317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Tk chậu bẹn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775166" y="6078341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45829" y="2651760"/>
            <a:ext cx="15894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Cơ ngang bụng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07086" y="3396343"/>
            <a:ext cx="1450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Thừng tinh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276011" y="3487783"/>
            <a:ext cx="391886" cy="65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26880" y="600891"/>
            <a:ext cx="2664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Ở lỗ bẹn sâu không có cơ che phủ chỉ có mạc ngang thôi, khi còn trẻ mạc ngang chắc chắn </a:t>
            </a:r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 ko thoát vị nhưng khi lớn tuổi thì mạc ngang yếu đi  dễ thoát vị</a:t>
            </a:r>
            <a:endParaRPr lang="en-US" smtClean="0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48192" y="6265333"/>
            <a:ext cx="208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Tam giác hesselbach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418487" y="4990011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Bó mạch thượng vị dưới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431383" y="5878286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Dây chằng bẹn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1611" y="4310743"/>
            <a:ext cx="28196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Bao cơ thẳng bụng bờ ngoài</a:t>
            </a:r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662057" y="4680075"/>
            <a:ext cx="65314" cy="858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132320" y="5071960"/>
            <a:ext cx="2382602" cy="278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276011" y="5878286"/>
            <a:ext cx="2155539" cy="18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1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609" y="0"/>
            <a:ext cx="5913768" cy="69795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22823" y="2939143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Khoang tiền phúc mạc</a:t>
            </a:r>
            <a:endParaRPr lang="en-US"/>
          </a:p>
        </p:txBody>
      </p:sp>
      <p:cxnSp>
        <p:nvCxnSpPr>
          <p:cNvPr id="5" name="Straight Connector 4"/>
          <p:cNvCxnSpPr>
            <a:stCxn id="3" idx="1"/>
          </p:cNvCxnSpPr>
          <p:nvPr/>
        </p:nvCxnSpPr>
        <p:spPr>
          <a:xfrm flipH="1">
            <a:off x="7171509" y="3123809"/>
            <a:ext cx="2351314" cy="5468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0446" y="2743200"/>
            <a:ext cx="3506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Ở nam ống bẹn chứa thừng tinh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Ko cắt lọc được</a:t>
            </a:r>
          </a:p>
          <a:p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Ở nữ, ống bẹn chứa dây chằng tròn</a:t>
            </a:r>
          </a:p>
          <a:p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 Cắt lọc được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446" y="4532811"/>
            <a:ext cx="47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Thần kinh chậu hạ vị chạy trc cơ chéo bụng trong</a:t>
            </a:r>
          </a:p>
          <a:p>
            <a:r>
              <a:rPr lang="en-US" smtClean="0">
                <a:solidFill>
                  <a:srgbClr val="FF0000"/>
                </a:solidFill>
              </a:rPr>
              <a:t>Thần kinh chậu bẹn chạy trước thừng tinh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4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891" y="0"/>
            <a:ext cx="6204832" cy="69062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668" y="1227908"/>
            <a:ext cx="357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Thoát vị bẹn trực tiếp và gián tiếp </a:t>
            </a:r>
            <a:r>
              <a:rPr lang="en-US" smtClean="0">
                <a:solidFill>
                  <a:srgbClr val="FF0000"/>
                </a:solidFill>
                <a:sym typeface="Wingdings" panose="05000000000000000000" pitchFamily="2" charset="2"/>
              </a:rPr>
              <a:t> nằm trên dây chằng bẹn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68" y="2913017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Thoát vj đùi nằm dưới dây chằng bẹn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40480" y="1551073"/>
            <a:ext cx="1867989" cy="32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00891" y="2795451"/>
            <a:ext cx="1847212" cy="352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91080" y="3097683"/>
            <a:ext cx="24269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Cân cơ chéo bụng ngoài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02477" y="4328271"/>
            <a:ext cx="17528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Dây chằng lược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47870" y="4977060"/>
            <a:ext cx="17528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Lỗ cơ lược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124497" y="4512937"/>
            <a:ext cx="1576749" cy="156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795293" y="4591314"/>
            <a:ext cx="565001" cy="534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90457" y="5826034"/>
            <a:ext cx="59736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Lỗ bịt nằm dưới dây chằng lược </a:t>
            </a:r>
            <a:r>
              <a:rPr lang="en-US" smtClean="0">
                <a:sym typeface="Wingdings" panose="05000000000000000000" pitchFamily="2" charset="2"/>
              </a:rPr>
              <a:t> thoát vị bịt chui qua lỗ này</a:t>
            </a:r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439989" y="5161726"/>
            <a:ext cx="130628" cy="664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91080" y="3467015"/>
            <a:ext cx="522200" cy="673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99770" y="2582880"/>
            <a:ext cx="15980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FF0000"/>
                </a:solidFill>
              </a:rPr>
              <a:t>Mạc ngang chia lỗ cơ lược làm 2 phần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FF0000"/>
                </a:solidFill>
              </a:rPr>
              <a:t>Phía trên là lỗ bẹn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FF0000"/>
                </a:solidFill>
              </a:rPr>
              <a:t>Phía dưới là lỗ đùi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9679577" y="4140926"/>
            <a:ext cx="820193" cy="717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4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78" y="1179337"/>
            <a:ext cx="7156680" cy="520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80023" y="4088674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DC hessenbach</a:t>
            </a:r>
            <a:endParaRPr lang="en-US" sz="2400"/>
          </a:p>
        </p:txBody>
      </p:sp>
      <p:cxnSp>
        <p:nvCxnSpPr>
          <p:cNvPr id="5" name="Straight Arrow Connector 4"/>
          <p:cNvCxnSpPr>
            <a:endCxn id="3" idx="1"/>
          </p:cNvCxnSpPr>
          <p:nvPr/>
        </p:nvCxnSpPr>
        <p:spPr>
          <a:xfrm flipV="1">
            <a:off x="6230983" y="4319507"/>
            <a:ext cx="3749040" cy="4745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5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51D53E7C9F44994DCF40AB7B509BA" ma:contentTypeVersion="14" ma:contentTypeDescription="Create a new document." ma:contentTypeScope="" ma:versionID="881c274c870bc063f482abbcf7b79599">
  <xsd:schema xmlns:xsd="http://www.w3.org/2001/XMLSchema" xmlns:xs="http://www.w3.org/2001/XMLSchema" xmlns:p="http://schemas.microsoft.com/office/2006/metadata/properties" xmlns:ns3="4c6ff797-b5bd-4dd2-a346-4f3c8d2dccdf" xmlns:ns4="117ee1b2-8568-496e-a1dd-3140363e92e1" targetNamespace="http://schemas.microsoft.com/office/2006/metadata/properties" ma:root="true" ma:fieldsID="604518829ba236a886ebd138de9b4389" ns3:_="" ns4:_="">
    <xsd:import namespace="4c6ff797-b5bd-4dd2-a346-4f3c8d2dccdf"/>
    <xsd:import namespace="117ee1b2-8568-496e-a1dd-3140363e92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ff797-b5bd-4dd2-a346-4f3c8d2dcc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7ee1b2-8568-496e-a1dd-3140363e92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6576C9-0EE0-4764-AA5C-DD4302FE52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ff797-b5bd-4dd2-a346-4f3c8d2dccdf"/>
    <ds:schemaRef ds:uri="117ee1b2-8568-496e-a1dd-3140363e92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7BC20B-615B-4BC3-92D3-3694436004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A500C9-C17F-413C-BC38-9D767E7F9197}">
  <ds:schemaRefs>
    <ds:schemaRef ds:uri="http://schemas.microsoft.com/office/2006/metadata/properties"/>
    <ds:schemaRef ds:uri="117ee1b2-8568-496e-a1dd-3140363e92e1"/>
    <ds:schemaRef ds:uri="http://purl.org/dc/elements/1.1/"/>
    <ds:schemaRef ds:uri="4c6ff797-b5bd-4dd2-a346-4f3c8d2dccdf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1086</Words>
  <Application>Microsoft Office PowerPoint</Application>
  <PresentationFormat>Widescreen</PresentationFormat>
  <Paragraphs>117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Xuất độ</vt:lpstr>
      <vt:lpstr>Vùng bẹn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Triệu chứng</vt:lpstr>
      <vt:lpstr>PowerPoint Presentation</vt:lpstr>
      <vt:lpstr>Khám  2 nghiệm pháp đều phải ấn xẹp rồi mới khám</vt:lpstr>
      <vt:lpstr>Chẩn đoán</vt:lpstr>
      <vt:lpstr>PowerPoint Presentation</vt:lpstr>
      <vt:lpstr>PowerPoint Presentation</vt:lpstr>
      <vt:lpstr>PowerPoint Presentation</vt:lpstr>
      <vt:lpstr>Chẩn đoán phân biệt</vt:lpstr>
      <vt:lpstr>Phân loại</vt:lpstr>
      <vt:lpstr>PowerPoint Presentation</vt:lpstr>
      <vt:lpstr>Điều trị</vt:lpstr>
      <vt:lpstr>PowerPoint Presentation</vt:lpstr>
      <vt:lpstr>PowerPoint Presentation</vt:lpstr>
      <vt:lpstr>PP Bassini</vt:lpstr>
      <vt:lpstr>PP Macvay</vt:lpstr>
      <vt:lpstr>PP Lichtenstein</vt:lpstr>
      <vt:lpstr>PP Rives</vt:lpstr>
      <vt:lpstr>PP TEP</vt:lpstr>
      <vt:lpstr>PP TAPP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Thi Hoai Thuong</dc:creator>
  <cp:lastModifiedBy>Pham Thi Hoai Thuong</cp:lastModifiedBy>
  <cp:revision>18</cp:revision>
  <dcterms:created xsi:type="dcterms:W3CDTF">2021-07-22T02:23:47Z</dcterms:created>
  <dcterms:modified xsi:type="dcterms:W3CDTF">2021-07-22T18:02:15Z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0x01010020051D53E7C9F44994DCF40AB7B509BA</vt:lpwstr>
  </property>
</Properties>
</file>